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D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7" autoAdjust="0"/>
    <p:restoredTop sz="94660"/>
  </p:normalViewPr>
  <p:slideViewPr>
    <p:cSldViewPr snapToGrid="0">
      <p:cViewPr varScale="1">
        <p:scale>
          <a:sx n="87" d="100"/>
          <a:sy n="87" d="100"/>
        </p:scale>
        <p:origin x="69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h Marinelli" userId="e644cb78ca5b1fac" providerId="LiveId" clId="{D2511594-E2C7-4938-9463-25CB5066140B}"/>
    <pc:docChg chg="custSel modSld">
      <pc:chgData name="Beth Marinelli" userId="e644cb78ca5b1fac" providerId="LiveId" clId="{D2511594-E2C7-4938-9463-25CB5066140B}" dt="2024-11-06T00:02:33.330" v="16" actId="20577"/>
      <pc:docMkLst>
        <pc:docMk/>
      </pc:docMkLst>
      <pc:sldChg chg="modSp mod">
        <pc:chgData name="Beth Marinelli" userId="e644cb78ca5b1fac" providerId="LiveId" clId="{D2511594-E2C7-4938-9463-25CB5066140B}" dt="2024-11-06T00:01:23.204" v="6" actId="1076"/>
        <pc:sldMkLst>
          <pc:docMk/>
          <pc:sldMk cId="3918091848" sldId="259"/>
        </pc:sldMkLst>
        <pc:spChg chg="mod">
          <ac:chgData name="Beth Marinelli" userId="e644cb78ca5b1fac" providerId="LiveId" clId="{D2511594-E2C7-4938-9463-25CB5066140B}" dt="2024-11-06T00:01:23.204" v="6" actId="1076"/>
          <ac:spMkLst>
            <pc:docMk/>
            <pc:sldMk cId="3918091848" sldId="259"/>
            <ac:spMk id="3" creationId="{BE40E7FD-C41A-55CD-2ED4-950C2866ED6F}"/>
          </ac:spMkLst>
        </pc:spChg>
      </pc:sldChg>
      <pc:sldChg chg="modSp mod">
        <pc:chgData name="Beth Marinelli" userId="e644cb78ca5b1fac" providerId="LiveId" clId="{D2511594-E2C7-4938-9463-25CB5066140B}" dt="2024-11-06T00:02:33.330" v="16" actId="20577"/>
        <pc:sldMkLst>
          <pc:docMk/>
          <pc:sldMk cId="3649523624" sldId="263"/>
        </pc:sldMkLst>
        <pc:spChg chg="mod">
          <ac:chgData name="Beth Marinelli" userId="e644cb78ca5b1fac" providerId="LiveId" clId="{D2511594-E2C7-4938-9463-25CB5066140B}" dt="2024-11-06T00:02:33.330" v="16" actId="20577"/>
          <ac:spMkLst>
            <pc:docMk/>
            <pc:sldMk cId="3649523624" sldId="263"/>
            <ac:spMk id="6" creationId="{C4E28690-C692-05C7-34E2-887755518B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27D2A-BDD3-46D2-A934-414F691EEC67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79DDA-F423-4ADF-A388-E71DC8F523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1156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79DDA-F423-4ADF-A388-E71DC8F523F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3706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DC0B5-3953-2B3F-B75C-BD9EF1F74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72E1F-EB59-28D9-F166-3ACAD4A27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1EF19-CFAC-2D3B-9385-B21E834F9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775C7-FB1E-4DC1-3539-B636ED2B4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A7E02-E1D4-2E2E-5A31-F9A926767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29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2024A-A2C9-2840-D7C8-4E1128E97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F26DB-3270-25E1-C938-ABCCD91BB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E8E89-895D-5B31-C095-6E9454E6E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C0F19-C428-AA61-C0A1-BF99B4AD1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9BB8D-041E-7B7A-6B0F-E8149334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808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40574-B30A-855C-D0D1-E826DDCC6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0C2DF-AA72-2485-912A-45EF91F34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BD1EE-BE0F-5AC1-E4C3-0CEF6B2F7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C5098-73A7-C2F0-1DA6-327FD7E3A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8F2BB-C695-817E-C805-9CB61204E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0440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26179-F647-EA47-6F63-82A48787F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B2554-6D91-6B02-03CA-C7183D5C4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786989-727A-3B82-3D82-CD14533E0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566EF5-1618-ABE0-5D69-59B724C18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95EED-A9FC-B539-1447-593536796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CFC450-E646-05B9-254E-112047662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868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F059B-6027-CA80-4109-1F2C11476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8182B-2CDC-0EAC-C9C8-3CF5CD815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1E7A4-83EB-90CE-89F9-A805494A9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068E5-3056-AA41-2EA1-374923E6C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CB0ADF-4745-1592-0581-6CBB95988E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B34FA9-193C-E54B-5E47-344051CA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F10346-04FA-9524-846B-31DE2FA5B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3593E4-034F-812E-7463-35F357825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2500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AC5F-BDBE-93E8-A8CA-5AB713747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934DA-D326-0026-F98B-BE01531D4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91CE52-88AB-E2DF-BBEB-9382A4A73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4BA8BE-EF9C-D73E-6A41-076F20A1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0112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2C67C6-28B4-B7D8-8C0F-9335DFA0C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EEF458-023B-C14D-5930-BB3B074DE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EA17E-E74E-D50E-10C0-749DE5458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618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84778-1ABE-D65E-342B-0642547D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871D7-871F-515E-A877-92AE7A4DB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50691-B913-F962-A073-E042B3905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CFD81-CB5F-1A77-5447-A56852F88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4C33DB-3173-D74B-7393-3FE260962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047BB-5CF6-0ADC-92E0-46F9825EA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2902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F1A90-4545-7F6A-CFF6-052D8FE1C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9239B5-3E2C-FFB3-20DC-D4D5830A47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0EF15-713E-0BC6-348D-F0419C07F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F28A67-CC60-0646-E34E-83BF737AC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D2F09-505D-CFAB-BB79-C2F18A86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2D707-4367-8ABB-E832-7E252FACA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092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80F5-E564-7FE3-B3BE-8CCBB0553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0D8EF2-D054-7E5D-CD43-B42D14CC9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AF7F6-FA02-6A8F-DE66-7BD029877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0AB88-B514-5881-0CF6-6EA89DB78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A8A2F-98B3-723A-3012-0FEDE4522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1981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BE2DD5-78E3-F3FB-FFAE-F665742BD4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8963E-7C5B-2F5F-402B-B7612DFF2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CAC94-D978-769F-1872-E9FE6BEBA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5FB92-0931-2511-158C-7063D9A0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1D455-908C-E6B1-A0D8-8FC474179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6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F1B101-745F-EFF8-B680-1DFDF7622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A9E26-7602-5717-3AA7-8428744E4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66365-54F2-5261-F696-7559FB588B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B086C0-EA77-4400-BA89-D753C094C1AD}" type="datetimeFigureOut">
              <a:rPr lang="en-CA" smtClean="0"/>
              <a:t>2024-11-01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6A487-2CBA-194B-BAC0-F4375C670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0931F-5D47-ED84-7433-F360004BF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FAD38E-1CE3-47A3-A905-BE6933C811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2756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stor.org/stable/j.ctt1d8h9wn" TargetMode="External"/><Relationship Id="rId2" Type="http://schemas.openxmlformats.org/officeDocument/2006/relationships/hyperlink" Target="https://nurseslabs.com/jean-watsons-philosophy-theory-transpersonal-caring/#h-theory-of-human-caring-of-jean-wats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urseslabs.com/florence-nightingales-environmental-theory/#h-major-concepts-of-florence-nightingales-theor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B6727-7D00-7D27-BE26-F3BD0B0016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1999" cy="2387600"/>
          </a:xfrm>
        </p:spPr>
        <p:txBody>
          <a:bodyPr>
            <a:normAutofit/>
          </a:bodyPr>
          <a:lstStyle/>
          <a:p>
            <a:r>
              <a:rPr lang="en-CA" sz="4800" b="1" dirty="0"/>
              <a:t>Nursing Theorist: Classic Vs. Contemporary</a:t>
            </a:r>
            <a:br>
              <a:rPr lang="en-CA" sz="4800" b="1" dirty="0"/>
            </a:br>
            <a:r>
              <a:rPr lang="en-CA" sz="4800" b="1" dirty="0"/>
              <a:t>Florence Nightingale &amp; Jean Watson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121724-BA06-65DF-2AEC-CCFAF91F3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0745" y="3908663"/>
            <a:ext cx="5278333" cy="876879"/>
          </a:xfrm>
        </p:spPr>
        <p:txBody>
          <a:bodyPr>
            <a:normAutofit fontScale="62500" lnSpcReduction="20000"/>
          </a:bodyPr>
          <a:lstStyle/>
          <a:p>
            <a:r>
              <a:rPr lang="en-CA" dirty="0">
                <a:latin typeface="Amasis MT Pro" panose="020F0502020204030204" pitchFamily="18" charset="0"/>
              </a:rPr>
              <a:t>Beth Marinelli, BScN RN</a:t>
            </a:r>
          </a:p>
          <a:p>
            <a:r>
              <a:rPr lang="en-CA" dirty="0">
                <a:latin typeface="Amasis MT Pro" panose="020F0502020204030204" pitchFamily="18" charset="0"/>
              </a:rPr>
              <a:t>Athabasca University</a:t>
            </a:r>
          </a:p>
          <a:p>
            <a:r>
              <a:rPr lang="en-CA" dirty="0">
                <a:latin typeface="Amasis MT Pro" panose="020F0502020204030204" pitchFamily="18" charset="0"/>
              </a:rPr>
              <a:t>Nov 1, 2024</a:t>
            </a:r>
          </a:p>
        </p:txBody>
      </p:sp>
    </p:spTree>
    <p:extLst>
      <p:ext uri="{BB962C8B-B14F-4D97-AF65-F5344CB8AC3E}">
        <p14:creationId xmlns:p14="http://schemas.microsoft.com/office/powerpoint/2010/main" val="733235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CA0A4-2C9D-72BF-12A0-113D00619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800" b="1" dirty="0"/>
              <a:t>Importance of Nursing Theories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07E3F-BA4C-6E00-387E-F93538EF8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Guides practice</a:t>
            </a:r>
          </a:p>
          <a:p>
            <a:r>
              <a:rPr lang="en-CA" dirty="0"/>
              <a:t>Enhance patient care</a:t>
            </a:r>
          </a:p>
          <a:p>
            <a:r>
              <a:rPr lang="en-CA" dirty="0"/>
              <a:t>Improve communication within the profession</a:t>
            </a:r>
          </a:p>
          <a:p>
            <a:r>
              <a:rPr lang="en-CA" dirty="0"/>
              <a:t>Supports research and evidence-based practice</a:t>
            </a:r>
          </a:p>
          <a:p>
            <a:r>
              <a:rPr lang="en-CA" dirty="0"/>
              <a:t>Shapes nursing education </a:t>
            </a:r>
          </a:p>
          <a:p>
            <a:r>
              <a:rPr lang="en-CA" dirty="0"/>
              <a:t>Promotes nursing as a profession </a:t>
            </a:r>
          </a:p>
          <a:p>
            <a:r>
              <a:rPr lang="en-CA" dirty="0"/>
              <a:t>Facilitates growth within the profession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16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9240-814B-A6DD-8C24-39F1A7FE4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837"/>
            <a:ext cx="10515600" cy="1325563"/>
          </a:xfrm>
        </p:spPr>
        <p:txBody>
          <a:bodyPr>
            <a:normAutofit/>
          </a:bodyPr>
          <a:lstStyle/>
          <a:p>
            <a:r>
              <a:rPr lang="en-CA" sz="4800" b="1" dirty="0"/>
              <a:t>Florence Nightingale: Classic Theorist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CB9CD-EE1B-C1A1-5D9D-5E9D7B67E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149" y="4460836"/>
            <a:ext cx="3032943" cy="204004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CA" b="1" dirty="0"/>
              <a:t>Background:</a:t>
            </a:r>
          </a:p>
          <a:p>
            <a:r>
              <a:rPr lang="en-CA" dirty="0"/>
              <a:t>Born in 1820 in England</a:t>
            </a:r>
          </a:p>
          <a:p>
            <a:r>
              <a:rPr lang="en-CA" dirty="0"/>
              <a:t>Named the Founder of modern nursing due to her work during the Crimean War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F0EAE-DA19-0D75-54D0-192DB86B8A67}"/>
              </a:ext>
            </a:extLst>
          </p:cNvPr>
          <p:cNvSpPr txBox="1"/>
          <p:nvPr/>
        </p:nvSpPr>
        <p:spPr>
          <a:xfrm>
            <a:off x="4588427" y="1668787"/>
            <a:ext cx="715093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/>
              <a:t>Contributions: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Nightingale’s work established nursing as a respectable profession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Showcased the critical role of nursing in patient care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Laid the groundwork for nursing education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Reformed public health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Environmental theory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Founding nursing organizations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Literacy contributions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2800" dirty="0"/>
          </a:p>
        </p:txBody>
      </p:sp>
      <p:pic>
        <p:nvPicPr>
          <p:cNvPr id="1026" name="Picture 2" descr="Today In History, Aug. 13: Florence Nightingale | History | host ...">
            <a:extLst>
              <a:ext uri="{FF2B5EF4-FFF2-40B4-BE49-F238E27FC236}">
                <a16:creationId xmlns:a16="http://schemas.microsoft.com/office/drawing/2014/main" id="{AE8BFC6E-9DA4-8399-BB76-6805867BC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64" y="1467387"/>
            <a:ext cx="2033218" cy="288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45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524F3-49E6-422B-261D-1EF795293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135" y="0"/>
            <a:ext cx="10515600" cy="1325563"/>
          </a:xfrm>
        </p:spPr>
        <p:txBody>
          <a:bodyPr>
            <a:normAutofit/>
          </a:bodyPr>
          <a:lstStyle/>
          <a:p>
            <a:r>
              <a:rPr lang="en-CA" sz="4800" b="1" dirty="0"/>
              <a:t>Nightingale’s Environmental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0E7FD-C41A-55CD-2ED4-950C2866E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868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CA" sz="3200" b="1" dirty="0"/>
              <a:t>Core Concepts</a:t>
            </a:r>
          </a:p>
          <a:p>
            <a:pPr marL="0" indent="0" algn="ctr">
              <a:buNone/>
            </a:pPr>
            <a:endParaRPr lang="en-CA" sz="3200" b="1" dirty="0"/>
          </a:p>
          <a:p>
            <a:r>
              <a:rPr lang="en-CA" sz="2000" dirty="0"/>
              <a:t>Environment: </a:t>
            </a:r>
            <a:r>
              <a:rPr lang="en-US" sz="2000" dirty="0"/>
              <a:t>Factors such as clean air, pure water, adequate nutrition, and proper sanitation are crucial for healing.</a:t>
            </a:r>
          </a:p>
          <a:p>
            <a:r>
              <a:rPr lang="en-US" sz="2000" dirty="0"/>
              <a:t>Health: Nightingale believed that health was not just the absence of disease but a state of complete well-being</a:t>
            </a:r>
          </a:p>
          <a:p>
            <a:r>
              <a:rPr lang="en-US" sz="2000" dirty="0"/>
              <a:t>Nursing: Nurses should obtain and maintain optimal conditions to promote patient recovery</a:t>
            </a:r>
          </a:p>
          <a:p>
            <a:r>
              <a:rPr lang="en-US" sz="2000" dirty="0"/>
              <a:t>Ventilation &amp; Warmth: proper ventilation and temperature control of essential in the healing process</a:t>
            </a:r>
          </a:p>
          <a:p>
            <a:r>
              <a:rPr lang="en-US" sz="2000" dirty="0"/>
              <a:t>Cleanliness: regular cleaning and sanitation to prevent infection and promote healing </a:t>
            </a:r>
          </a:p>
          <a:p>
            <a:r>
              <a:rPr lang="en-US" sz="2000" dirty="0"/>
              <a:t>Noise Control: controlling the noise in the environment promotes rest and recovery</a:t>
            </a:r>
          </a:p>
          <a:p>
            <a:r>
              <a:rPr lang="en-US" sz="2000" dirty="0"/>
              <a:t>Nutrition: to heal all patients require adequate nutrition</a:t>
            </a:r>
          </a:p>
          <a:p>
            <a:r>
              <a:rPr lang="en-US" sz="2000" dirty="0"/>
              <a:t>Observation: continuing to observe and assess patients the nurse will be able to alter the plan of care according to patient needs </a:t>
            </a:r>
            <a:endParaRPr lang="en-CA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9D37E9-6CE8-6D94-DBE8-CB910D06F5E1}"/>
              </a:ext>
            </a:extLst>
          </p:cNvPr>
          <p:cNvSpPr txBox="1"/>
          <p:nvPr/>
        </p:nvSpPr>
        <p:spPr>
          <a:xfrm>
            <a:off x="857135" y="6252962"/>
            <a:ext cx="9658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/>
            <a:r>
              <a:rPr lang="en-US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RN, A. G., BSN. (2019, August 22). </a:t>
            </a:r>
            <a:r>
              <a:rPr lang="en-US" sz="12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Florence Nightingale’s Biography and Environmental Theory: Study Guide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</a:t>
            </a:r>
            <a:r>
              <a:rPr lang="en-US" sz="12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Nurseslabs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https://nurseslabs.com/florence-nightingales-environmental-theory/#h-major-concepts-of-florence-nightingales-theory</a:t>
            </a:r>
          </a:p>
        </p:txBody>
      </p:sp>
    </p:spTree>
    <p:extLst>
      <p:ext uri="{BB962C8B-B14F-4D97-AF65-F5344CB8AC3E}">
        <p14:creationId xmlns:p14="http://schemas.microsoft.com/office/powerpoint/2010/main" val="3918091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302E0-9B3A-AAC1-D345-FAA28A10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800" b="1" dirty="0"/>
              <a:t>Jean Watson: Contemporary Theorist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7048A-7D18-957D-3B14-9633BCF80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977" y="4705741"/>
            <a:ext cx="2847234" cy="168410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CA" b="1" dirty="0"/>
              <a:t>Background:</a:t>
            </a:r>
          </a:p>
          <a:p>
            <a:r>
              <a:rPr lang="en-CA" dirty="0"/>
              <a:t>Born 1940 in USA</a:t>
            </a:r>
          </a:p>
          <a:p>
            <a:r>
              <a:rPr lang="en-CA" dirty="0"/>
              <a:t>Renowned for her work in caring science</a:t>
            </a:r>
          </a:p>
        </p:txBody>
      </p:sp>
      <p:pic>
        <p:nvPicPr>
          <p:cNvPr id="2050" name="Picture 2" descr="jean watson | Flowchart">
            <a:extLst>
              <a:ext uri="{FF2B5EF4-FFF2-40B4-BE49-F238E27FC236}">
                <a16:creationId xmlns:a16="http://schemas.microsoft.com/office/drawing/2014/main" id="{8F4AC366-1D17-EB34-9DA6-221544144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63" y="1740515"/>
            <a:ext cx="2742744" cy="275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E6E243-9643-DE75-CA4C-D4172938D51F}"/>
              </a:ext>
            </a:extLst>
          </p:cNvPr>
          <p:cNvSpPr txBox="1">
            <a:spLocks/>
          </p:cNvSpPr>
          <p:nvPr/>
        </p:nvSpPr>
        <p:spPr>
          <a:xfrm>
            <a:off x="5051101" y="1920702"/>
            <a:ext cx="7014049" cy="4390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b="1" dirty="0"/>
              <a:t>Contributions:</a:t>
            </a:r>
          </a:p>
          <a:p>
            <a:r>
              <a:rPr lang="en-CA" dirty="0"/>
              <a:t>Theory of Human Caring</a:t>
            </a:r>
          </a:p>
          <a:p>
            <a:r>
              <a:rPr lang="en-CA" dirty="0" err="1"/>
              <a:t>Carative</a:t>
            </a:r>
            <a:r>
              <a:rPr lang="en-CA" dirty="0"/>
              <a:t> Factors- essential elements of caring</a:t>
            </a:r>
          </a:p>
          <a:p>
            <a:r>
              <a:rPr lang="en-CA" dirty="0"/>
              <a:t>Transpersonal caring relationships- importance of nurse patient relationship</a:t>
            </a:r>
          </a:p>
          <a:p>
            <a:r>
              <a:rPr lang="en-CA" dirty="0"/>
              <a:t>Holistic nursing practice</a:t>
            </a:r>
          </a:p>
          <a:p>
            <a:r>
              <a:rPr lang="en-CA" dirty="0"/>
              <a:t>Established the field of caring science</a:t>
            </a:r>
          </a:p>
          <a:p>
            <a:r>
              <a:rPr lang="en-CA" dirty="0"/>
              <a:t>Literacy contributions</a:t>
            </a:r>
          </a:p>
        </p:txBody>
      </p:sp>
    </p:spTree>
    <p:extLst>
      <p:ext uri="{BB962C8B-B14F-4D97-AF65-F5344CB8AC3E}">
        <p14:creationId xmlns:p14="http://schemas.microsoft.com/office/powerpoint/2010/main" val="1921510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E6330-60FD-688F-10C1-5E2F3F2BB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800" b="1" dirty="0"/>
              <a:t>Watson’s Theory of Human Caring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89A30-64F4-60D4-A83C-FF64565B4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CA" b="1" dirty="0"/>
              <a:t>Core Concepts:</a:t>
            </a:r>
          </a:p>
          <a:p>
            <a:r>
              <a:rPr lang="en-CA" dirty="0"/>
              <a:t>Society: provides values on a person should behave and what goals to push for</a:t>
            </a:r>
          </a:p>
          <a:p>
            <a:r>
              <a:rPr lang="en-CA" dirty="0"/>
              <a:t>Human Being: </a:t>
            </a:r>
            <a:r>
              <a:rPr lang="en-US" b="0" i="0" dirty="0">
                <a:solidFill>
                  <a:srgbClr val="353535"/>
                </a:solidFill>
                <a:effectLst/>
                <a:latin typeface="-apple-system"/>
              </a:rPr>
              <a:t>a valued person to be cared for, respected, nurtured, understood, and assisted</a:t>
            </a:r>
            <a:endParaRPr lang="en-CA" b="0" i="0" dirty="0">
              <a:solidFill>
                <a:srgbClr val="353535"/>
              </a:solidFill>
              <a:effectLst/>
              <a:latin typeface="-apple-system"/>
            </a:endParaRPr>
          </a:p>
          <a:p>
            <a:r>
              <a:rPr lang="en-CA" dirty="0">
                <a:solidFill>
                  <a:srgbClr val="353535"/>
                </a:solidFill>
                <a:latin typeface="-apple-system"/>
              </a:rPr>
              <a:t>Health: Physical, mental, and social well-being. </a:t>
            </a:r>
          </a:p>
          <a:p>
            <a:r>
              <a:rPr lang="en-CA" dirty="0">
                <a:solidFill>
                  <a:srgbClr val="353535"/>
                </a:solidFill>
                <a:latin typeface="-apple-system"/>
              </a:rPr>
              <a:t>Nursing: </a:t>
            </a:r>
            <a:r>
              <a:rPr lang="en-US" b="0" i="0" dirty="0">
                <a:solidFill>
                  <a:srgbClr val="353535"/>
                </a:solidFill>
                <a:effectLst/>
                <a:latin typeface="-apple-system"/>
              </a:rPr>
              <a:t>a human science of persons and human health-illness experiences mediated by professional, personal, scientific, esthetic, and ethical human care transactions.</a:t>
            </a:r>
          </a:p>
          <a:p>
            <a:endParaRPr lang="en-CA" b="0" i="0" dirty="0">
              <a:solidFill>
                <a:srgbClr val="353535"/>
              </a:solidFill>
              <a:effectLst/>
              <a:latin typeface="-apple-system"/>
            </a:endParaRPr>
          </a:p>
          <a:p>
            <a:pPr marL="0" indent="0">
              <a:buNone/>
            </a:pPr>
            <a:endParaRPr lang="en-CA" b="0" i="0" dirty="0">
              <a:solidFill>
                <a:srgbClr val="353535"/>
              </a:solidFill>
              <a:effectLst/>
              <a:latin typeface="-apple-system"/>
            </a:endParaRPr>
          </a:p>
          <a:p>
            <a:pPr marL="0" indent="0" algn="l">
              <a:buNone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Gonzalo, A. (2016, January 5). </a:t>
            </a:r>
            <a:r>
              <a:rPr lang="en-US" sz="14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Jean Watson: Theory of Human Caring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Nurseslabs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https://nurseslabs.com/jean-watsons-philosophy-theory-transpersonal-caring/#h-theory-of-human-caring-of-jean-watson</a:t>
            </a:r>
          </a:p>
          <a:p>
            <a:pPr marL="0" indent="0" algn="l">
              <a:buNone/>
            </a:pPr>
            <a:r>
              <a:rPr lang="en-CA" dirty="0">
                <a:solidFill>
                  <a:srgbClr val="353535"/>
                </a:solidFill>
                <a:latin typeface="-apple-system"/>
              </a:rPr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89355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60977-CFCF-D66D-831A-4CA28C73F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1" dirty="0"/>
              <a:t>Comparison of Theories: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F02B0EB-96D0-FB81-0FA0-87BF2E20C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79544"/>
              </p:ext>
            </p:extLst>
          </p:nvPr>
        </p:nvGraphicFramePr>
        <p:xfrm>
          <a:off x="1031209" y="1690688"/>
          <a:ext cx="10129581" cy="461032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76527">
                  <a:extLst>
                    <a:ext uri="{9D8B030D-6E8A-4147-A177-3AD203B41FA5}">
                      <a16:colId xmlns:a16="http://schemas.microsoft.com/office/drawing/2014/main" val="462395965"/>
                    </a:ext>
                  </a:extLst>
                </a:gridCol>
                <a:gridCol w="3376527">
                  <a:extLst>
                    <a:ext uri="{9D8B030D-6E8A-4147-A177-3AD203B41FA5}">
                      <a16:colId xmlns:a16="http://schemas.microsoft.com/office/drawing/2014/main" val="1345529044"/>
                    </a:ext>
                  </a:extLst>
                </a:gridCol>
                <a:gridCol w="3376527">
                  <a:extLst>
                    <a:ext uri="{9D8B030D-6E8A-4147-A177-3AD203B41FA5}">
                      <a16:colId xmlns:a16="http://schemas.microsoft.com/office/drawing/2014/main" val="2839821572"/>
                    </a:ext>
                  </a:extLst>
                </a:gridCol>
              </a:tblGrid>
              <a:tr h="642279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Aspects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Florence Nightingale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Jean Watson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247375"/>
                  </a:ext>
                </a:extLst>
              </a:tr>
              <a:tr h="642279">
                <a:tc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Environment &amp; Sanitation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Caring &amp; Relationships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302870"/>
                  </a:ext>
                </a:extLst>
              </a:tr>
              <a:tr h="1108589">
                <a:tc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Historical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19</a:t>
                      </a:r>
                      <a:r>
                        <a:rPr lang="en-CA" baseline="30000" dirty="0"/>
                        <a:t>th</a:t>
                      </a:r>
                      <a:r>
                        <a:rPr lang="en-CA" dirty="0"/>
                        <a:t>-Centurary, Post Crimean 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Late 20</a:t>
                      </a:r>
                      <a:r>
                        <a:rPr lang="en-CA" baseline="30000" dirty="0"/>
                        <a:t>th</a:t>
                      </a:r>
                      <a:r>
                        <a:rPr lang="en-CA" dirty="0"/>
                        <a:t>-Centurary, Modern Healthcare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218256"/>
                  </a:ext>
                </a:extLst>
              </a:tr>
              <a:tr h="1108589">
                <a:tc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Impact on Nursing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Professionalization of Nursing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Emphasis on Holistic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4027"/>
                  </a:ext>
                </a:extLst>
              </a:tr>
              <a:tr h="1108589">
                <a:tc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Key Elements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Cleanliness, fresh air, nutrition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Caring moments, Transpersonal Caring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290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491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74C01-8F1F-55A8-A887-2199B5FA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295" y="69301"/>
            <a:ext cx="6721807" cy="1325563"/>
          </a:xfrm>
        </p:spPr>
        <p:txBody>
          <a:bodyPr/>
          <a:lstStyle/>
          <a:p>
            <a:r>
              <a:rPr lang="en-CA" sz="4400" b="1" dirty="0"/>
              <a:t>Comparison of Theories: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1D7F3-A68E-B44A-D8BD-DF03A6E7A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109" y="1323976"/>
            <a:ext cx="2516662" cy="823912"/>
          </a:xfrm>
        </p:spPr>
        <p:txBody>
          <a:bodyPr>
            <a:normAutofit lnSpcReduction="10000"/>
          </a:bodyPr>
          <a:lstStyle/>
          <a:p>
            <a:r>
              <a:rPr lang="en-CA" sz="2800" dirty="0"/>
              <a:t>Similarities 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4309BD-C331-7F7D-7AB6-BD0E9C05A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735932"/>
            <a:ext cx="5157787" cy="164531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CA" sz="2200" dirty="0"/>
              <a:t>Recognition of patients needs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200" dirty="0"/>
              <a:t>Influence on nursing education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200" dirty="0"/>
              <a:t>Advocacy and improvement of patient outcomes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663253-7C29-20B8-4178-28F5951BB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016" y="3338073"/>
            <a:ext cx="2626847" cy="624253"/>
          </a:xfrm>
        </p:spPr>
        <p:txBody>
          <a:bodyPr>
            <a:normAutofit lnSpcReduction="10000"/>
          </a:bodyPr>
          <a:lstStyle/>
          <a:p>
            <a:r>
              <a:rPr lang="en-CA" sz="2800" dirty="0"/>
              <a:t>Differences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E28690-C692-05C7-34E2-887755518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176" y="3907740"/>
            <a:ext cx="5183189" cy="248954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CA" sz="2200" dirty="0"/>
              <a:t>Focus areas:</a:t>
            </a:r>
          </a:p>
          <a:p>
            <a:r>
              <a:rPr lang="en-CA" sz="2200" dirty="0"/>
              <a:t>Nightingale: environment </a:t>
            </a:r>
          </a:p>
          <a:p>
            <a:r>
              <a:rPr lang="en-CA" sz="2200"/>
              <a:t>Watson: caring </a:t>
            </a:r>
            <a:endParaRPr lang="en-CA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CA" sz="2200" dirty="0"/>
              <a:t>Philosophical Foundations</a:t>
            </a:r>
          </a:p>
          <a:p>
            <a:r>
              <a:rPr lang="en-CA" sz="2200" dirty="0"/>
              <a:t>Nightingale: Pragmatic approach</a:t>
            </a:r>
          </a:p>
          <a:p>
            <a:r>
              <a:rPr lang="en-CA" sz="2200" dirty="0"/>
              <a:t>Watson: Philosophical &amp; Ethical Stance</a:t>
            </a:r>
          </a:p>
        </p:txBody>
      </p:sp>
      <p:pic>
        <p:nvPicPr>
          <p:cNvPr id="3075" name="Picture 3" descr="Florence Nightingale Quotes - iPerceptive">
            <a:extLst>
              <a:ext uri="{FF2B5EF4-FFF2-40B4-BE49-F238E27FC236}">
                <a16:creationId xmlns:a16="http://schemas.microsoft.com/office/drawing/2014/main" id="{EB0D7E67-7922-CDA0-3829-BE34D2EB4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69" y="2147887"/>
            <a:ext cx="5778846" cy="288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52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D36A-55BC-FF25-8F62-4F7F886BB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800" b="1"/>
              <a:t>Conclusion</a:t>
            </a:r>
            <a:endParaRPr lang="en-CA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7E9D8-8C2A-5FBF-4E23-D083E2878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248" y="1690688"/>
            <a:ext cx="6083224" cy="3958751"/>
          </a:xfrm>
        </p:spPr>
        <p:txBody>
          <a:bodyPr>
            <a:normAutofit/>
          </a:bodyPr>
          <a:lstStyle/>
          <a:p>
            <a:r>
              <a:rPr lang="en-CA" sz="2400" dirty="0"/>
              <a:t>Nightingale laid the groundwork for the nursing profession</a:t>
            </a:r>
          </a:p>
          <a:p>
            <a:r>
              <a:rPr lang="en-CA" sz="2400" dirty="0"/>
              <a:t>Watson expanded the meaning of nursing to include emotional and spiritual aspects</a:t>
            </a:r>
          </a:p>
          <a:p>
            <a:pPr marL="0" indent="0">
              <a:buNone/>
            </a:pPr>
            <a:endParaRPr lang="en-CA" sz="2400" dirty="0"/>
          </a:p>
          <a:p>
            <a:pPr marL="0" indent="0" algn="ctr">
              <a:buNone/>
            </a:pPr>
            <a:r>
              <a:rPr lang="en-US" sz="2400" dirty="0"/>
              <a:t>Together, their legacies continue to influence nursing education and practice, guiding nurses to provide comprehensive and empathetic care that addresses both physical and emotional needs.</a:t>
            </a:r>
            <a:endParaRPr lang="en-CA" sz="2400" dirty="0"/>
          </a:p>
        </p:txBody>
      </p:sp>
      <p:pic>
        <p:nvPicPr>
          <p:cNvPr id="5122" name="Picture 2" descr="Jean Watson quote: Maybe this one moment, with this one person, is the...">
            <a:extLst>
              <a:ext uri="{FF2B5EF4-FFF2-40B4-BE49-F238E27FC236}">
                <a16:creationId xmlns:a16="http://schemas.microsoft.com/office/drawing/2014/main" id="{03018767-0A39-F77C-5793-B205F099F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922" y="2217556"/>
            <a:ext cx="5633581" cy="265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268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F1C5E-589F-DCB4-B9E2-FE9DA818B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References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507EB26-D5DC-4952-D425-0BDE1CADF4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1105" y="1738822"/>
            <a:ext cx="1208979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</a:rPr>
              <a:t>Gonzalo, A. (2016, January 5). </a:t>
            </a:r>
            <a:r>
              <a:rPr lang="en-US" sz="1600" b="0" i="1" dirty="0">
                <a:solidFill>
                  <a:srgbClr val="000000"/>
                </a:solidFill>
                <a:effectLst/>
              </a:rPr>
              <a:t>Jean Watson: Theory of Human Caring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en-US" sz="1600" b="0" i="0" dirty="0" err="1">
                <a:solidFill>
                  <a:srgbClr val="000000"/>
                </a:solidFill>
                <a:effectLst/>
              </a:rPr>
              <a:t>Nurseslabs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en-US" sz="1600" b="0" i="0" dirty="0">
                <a:solidFill>
                  <a:srgbClr val="000000"/>
                </a:solidFill>
                <a:effectLst/>
                <a:hlinkClick r:id="rId2"/>
              </a:rPr>
              <a:t>https://nurseslabs.com/jean-watsons-philosophy-theory-transpersonal-caring/#h-theory-of-human-caring-of-jean-watson</a:t>
            </a:r>
            <a:endParaRPr lang="en-US" sz="1600" b="0" i="0" dirty="0">
              <a:solidFill>
                <a:srgbClr val="000000"/>
              </a:solidFill>
              <a:effectLst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600" b="0" i="0" dirty="0">
              <a:solidFill>
                <a:srgbClr val="000000"/>
              </a:solidFill>
              <a:effectLst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600" b="0" i="0" dirty="0" err="1">
                <a:solidFill>
                  <a:srgbClr val="000000"/>
                </a:solidFill>
                <a:effectLst/>
              </a:rPr>
              <a:t>Hegge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 M. Nightingale’s Environmental Theory. Nursing Science Quarterly. 2013;26(3):211-219. doi:10.1177/0894318413489255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WATSON, J. (2008).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Nursing: The Philosophy and Science of Caring, Revised Edition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University Press of Colorado.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linkClick r:id="rId3"/>
              </a:rPr>
              <a:t>http://www.jstor.org/stable/j.ctt1d8h9wn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600" b="0" i="0" dirty="0">
              <a:solidFill>
                <a:srgbClr val="000000"/>
              </a:solidFill>
              <a:effectLst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</a:rPr>
              <a:t>RN, A. G., BSN. (2019, August 22). </a:t>
            </a:r>
            <a:r>
              <a:rPr lang="en-US" sz="1600" b="0" i="1" dirty="0">
                <a:solidFill>
                  <a:srgbClr val="000000"/>
                </a:solidFill>
                <a:effectLst/>
              </a:rPr>
              <a:t>Florence Nightingale’s Biography and Environmental Theory: Study Guide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en-US" sz="1600" b="0" i="0" dirty="0" err="1">
                <a:solidFill>
                  <a:srgbClr val="000000"/>
                </a:solidFill>
                <a:effectLst/>
              </a:rPr>
              <a:t>Nurseslabs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. </a:t>
            </a:r>
            <a:r>
              <a:rPr lang="en-US" sz="1600" b="0" i="0" dirty="0">
                <a:solidFill>
                  <a:srgbClr val="000000"/>
                </a:solidFill>
                <a:effectLst/>
                <a:hlinkClick r:id="rId4"/>
              </a:rPr>
              <a:t>https://nurseslabs.com/florence-nightingales-environmental-theory/#h-major-concepts-of-florence-nightingales-theory</a:t>
            </a:r>
            <a:endParaRPr lang="en-US" sz="1600" b="0" i="0" dirty="0">
              <a:solidFill>
                <a:srgbClr val="000000"/>
              </a:solidFill>
              <a:effectLst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600" b="0" i="0" dirty="0">
              <a:solidFill>
                <a:srgbClr val="000000"/>
              </a:solidFill>
              <a:effectLst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600" b="0" i="0" dirty="0" err="1">
                <a:solidFill>
                  <a:srgbClr val="000000"/>
                </a:solidFill>
                <a:effectLst/>
              </a:rPr>
              <a:t>Zborowsky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 T. The Legacy of Florence Nightingale’s Environmental Theory: Nursing Research Focusing on the Impact of Healthcare Environments. HERD: Health Environments Research &amp; Design Journal. 2014;7(4):19-34. doi:10.1177/193758671400700404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4565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6090</TotalTime>
  <Words>741</Words>
  <Application>Microsoft Office PowerPoint</Application>
  <PresentationFormat>Widescreen</PresentationFormat>
  <Paragraphs>101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Amasis MT Pro</vt:lpstr>
      <vt:lpstr>-apple-system</vt:lpstr>
      <vt:lpstr>Aptos</vt:lpstr>
      <vt:lpstr>Aptos Display</vt:lpstr>
      <vt:lpstr>Arial</vt:lpstr>
      <vt:lpstr>Calibri</vt:lpstr>
      <vt:lpstr>Wingdings</vt:lpstr>
      <vt:lpstr>Office Theme</vt:lpstr>
      <vt:lpstr>Nursing Theorist: Classic Vs. Contemporary Florence Nightingale &amp; Jean Watson</vt:lpstr>
      <vt:lpstr>Importance of Nursing Theories</vt:lpstr>
      <vt:lpstr>Florence Nightingale: Classic Theorist</vt:lpstr>
      <vt:lpstr>Nightingale’s Environmental Theory</vt:lpstr>
      <vt:lpstr>Jean Watson: Contemporary Theorist</vt:lpstr>
      <vt:lpstr>Watson’s Theory of Human Caring</vt:lpstr>
      <vt:lpstr>Comparison of Theories:</vt:lpstr>
      <vt:lpstr>Comparison of Theories: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 Marinelli</dc:creator>
  <cp:lastModifiedBy>Beth Marinelli</cp:lastModifiedBy>
  <cp:revision>1</cp:revision>
  <dcterms:created xsi:type="dcterms:W3CDTF">2024-11-01T16:13:45Z</dcterms:created>
  <dcterms:modified xsi:type="dcterms:W3CDTF">2024-11-06T00:02:34Z</dcterms:modified>
</cp:coreProperties>
</file>